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0" r:id="rId4"/>
    <p:sldId id="272" r:id="rId5"/>
    <p:sldId id="276" r:id="rId6"/>
    <p:sldId id="273" r:id="rId7"/>
    <p:sldId id="282" r:id="rId8"/>
    <p:sldId id="278" r:id="rId9"/>
    <p:sldId id="277" r:id="rId10"/>
    <p:sldId id="287" r:id="rId11"/>
    <p:sldId id="279" r:id="rId12"/>
    <p:sldId id="260" r:id="rId13"/>
    <p:sldId id="261" r:id="rId14"/>
    <p:sldId id="284" r:id="rId15"/>
    <p:sldId id="262" r:id="rId16"/>
    <p:sldId id="280" r:id="rId17"/>
    <p:sldId id="281" r:id="rId18"/>
    <p:sldId id="264" r:id="rId19"/>
    <p:sldId id="265" r:id="rId20"/>
    <p:sldId id="266" r:id="rId21"/>
    <p:sldId id="285" r:id="rId22"/>
    <p:sldId id="286" r:id="rId23"/>
    <p:sldId id="26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2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C80752DB-DE19-4F64-9527-54F40FE3F390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C8134D86-3275-4994-B6D1-FA1777165E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52DB-DE19-4F64-9527-54F40FE3F390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4D86-3275-4994-B6D1-FA1777165E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52DB-DE19-4F64-9527-54F40FE3F390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4D86-3275-4994-B6D1-FA1777165E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52DB-DE19-4F64-9527-54F40FE3F390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4D86-3275-4994-B6D1-FA1777165E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52DB-DE19-4F64-9527-54F40FE3F390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4D86-3275-4994-B6D1-FA1777165E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52DB-DE19-4F64-9527-54F40FE3F390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4D86-3275-4994-B6D1-FA1777165E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80752DB-DE19-4F64-9527-54F40FE3F390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8134D86-3275-4994-B6D1-FA1777165E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C80752DB-DE19-4F64-9527-54F40FE3F390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8134D86-3275-4994-B6D1-FA1777165E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52DB-DE19-4F64-9527-54F40FE3F390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4D86-3275-4994-B6D1-FA1777165E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52DB-DE19-4F64-9527-54F40FE3F390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4D86-3275-4994-B6D1-FA1777165E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52DB-DE19-4F64-9527-54F40FE3F390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4D86-3275-4994-B6D1-FA1777165E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C80752DB-DE19-4F64-9527-54F40FE3F390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C8134D86-3275-4994-B6D1-FA1777165E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Внутригрупповые конфликты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Тема 5.1.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Таким образом, взаимодействие людей в обществе во многом происходит через социальные группы. Поэтому важно знать причины возникновения внутригрупповых конфликтов, а также осознавать условия минимизации и механизмы разрешения такого рода конфликтов.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000" dirty="0" smtClean="0"/>
          </a:p>
          <a:p>
            <a:pPr algn="ctr">
              <a:buNone/>
            </a:pPr>
            <a:r>
              <a:rPr lang="ru-RU" sz="4000" dirty="0" smtClean="0"/>
              <a:t>Групповые нормы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066800"/>
          </a:xfrm>
        </p:spPr>
        <p:txBody>
          <a:bodyPr/>
          <a:lstStyle/>
          <a:p>
            <a:r>
              <a:rPr lang="ru-RU" dirty="0" smtClean="0"/>
              <a:t>Групповые нормы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i="1" dirty="0" smtClean="0"/>
              <a:t>Групповые нормы </a:t>
            </a:r>
            <a:r>
              <a:rPr lang="ru-RU" dirty="0" smtClean="0"/>
              <a:t>- </a:t>
            </a:r>
            <a:r>
              <a:rPr lang="ru-RU" dirty="0"/>
              <a:t>это разделяемые членами группы стандарты поведения, </a:t>
            </a:r>
            <a:r>
              <a:rPr lang="ru-RU" dirty="0" smtClean="0"/>
              <a:t>определяющие </a:t>
            </a:r>
            <a:r>
              <a:rPr lang="ru-RU" dirty="0"/>
              <a:t>их </a:t>
            </a:r>
            <a:r>
              <a:rPr lang="ru-RU" dirty="0" smtClean="0"/>
              <a:t>поступки</a:t>
            </a:r>
          </a:p>
          <a:p>
            <a:pPr algn="just">
              <a:buNone/>
            </a:pPr>
            <a:r>
              <a:rPr lang="ru-RU" b="1" dirty="0" smtClean="0"/>
              <a:t>Формирование групповых норм</a:t>
            </a:r>
            <a:r>
              <a:rPr lang="ru-RU" dirty="0" smtClean="0"/>
              <a:t>:</a:t>
            </a:r>
          </a:p>
          <a:p>
            <a:pPr algn="just">
              <a:buNone/>
            </a:pPr>
            <a:r>
              <a:rPr lang="ru-RU" dirty="0" smtClean="0"/>
              <a:t>Групповые нормы не задаются извне, они складываются спонтанно и естественно в процессе функционирования группы. КАК?</a:t>
            </a:r>
          </a:p>
          <a:p>
            <a:pPr algn="just">
              <a:buNone/>
            </a:pPr>
            <a:r>
              <a:rPr lang="ru-RU" dirty="0" smtClean="0"/>
              <a:t>Перенос поведения, связанного с предшествующим опытом + </a:t>
            </a:r>
          </a:p>
          <a:p>
            <a:pPr algn="just">
              <a:buNone/>
            </a:pPr>
            <a:r>
              <a:rPr lang="ru-RU" dirty="0" smtClean="0"/>
              <a:t>первое поведение в группе, создавшее прецедент +</a:t>
            </a:r>
          </a:p>
          <a:p>
            <a:pPr algn="just">
              <a:buNone/>
            </a:pPr>
            <a:r>
              <a:rPr lang="ru-RU" dirty="0" smtClean="0"/>
              <a:t>поведение лидера + </a:t>
            </a:r>
          </a:p>
          <a:p>
            <a:pPr algn="just">
              <a:buNone/>
            </a:pPr>
            <a:r>
              <a:rPr lang="ru-RU" dirty="0" smtClean="0"/>
              <a:t>критические события в истории группы = </a:t>
            </a:r>
          </a:p>
          <a:p>
            <a:pPr algn="just">
              <a:buNone/>
            </a:pPr>
            <a:r>
              <a:rPr lang="ru-RU" b="1" dirty="0" smtClean="0"/>
              <a:t>групповые нормы</a:t>
            </a:r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Функции групповых норм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Обеспечение предсказуемого поведения окружающих</a:t>
            </a:r>
          </a:p>
          <a:p>
            <a:pPr algn="just"/>
            <a:r>
              <a:rPr lang="ru-RU" dirty="0" smtClean="0"/>
              <a:t>Возможность стандартно реагировать на стандартные ситуации =</a:t>
            </a:r>
            <a:r>
              <a:rPr lang="en-US" dirty="0" smtClean="0"/>
              <a:t>&gt;</a:t>
            </a:r>
            <a:r>
              <a:rPr lang="ru-RU" dirty="0" smtClean="0"/>
              <a:t> стабильность отношений в группе</a:t>
            </a:r>
          </a:p>
          <a:p>
            <a:pPr algn="just"/>
            <a:r>
              <a:rPr lang="ru-RU" dirty="0" smtClean="0"/>
              <a:t>Избавление члена группы от тревоги и неопределенности</a:t>
            </a:r>
          </a:p>
          <a:p>
            <a:pPr algn="just"/>
            <a:r>
              <a:rPr lang="ru-RU" dirty="0" smtClean="0"/>
              <a:t>Эффективное осуществление совместной деятельности</a:t>
            </a:r>
          </a:p>
          <a:p>
            <a:pPr algn="just"/>
            <a:r>
              <a:rPr lang="ru-RU" dirty="0" smtClean="0"/>
              <a:t>Создание индивидуального «лица» каждой группы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1066800"/>
          </a:xfrm>
        </p:spPr>
        <p:txBody>
          <a:bodyPr/>
          <a:lstStyle/>
          <a:p>
            <a:r>
              <a:rPr lang="ru-RU" dirty="0" smtClean="0"/>
              <a:t>Функция групповых норм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325112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 smtClean="0"/>
              <a:t>Принадлежность к группе влияет на то, что ее члены оценивают возникающие ситуации с позиции общих для группы ценностей </a:t>
            </a:r>
            <a:r>
              <a:rPr lang="en-US" dirty="0" smtClean="0"/>
              <a:t>=&gt;</a:t>
            </a:r>
            <a:endParaRPr lang="ru-RU" dirty="0" smtClean="0"/>
          </a:p>
          <a:p>
            <a:pPr algn="just">
              <a:buNone/>
            </a:pPr>
            <a:endParaRPr lang="ru-RU" b="1" dirty="0" smtClean="0"/>
          </a:p>
          <a:p>
            <a:pPr algn="just">
              <a:buNone/>
            </a:pPr>
            <a:r>
              <a:rPr lang="ru-RU" b="1" dirty="0" smtClean="0"/>
              <a:t>Два явления</a:t>
            </a:r>
            <a:r>
              <a:rPr lang="ru-RU" dirty="0" smtClean="0"/>
              <a:t>:</a:t>
            </a:r>
          </a:p>
          <a:p>
            <a:pPr algn="just">
              <a:buNone/>
            </a:pPr>
            <a:r>
              <a:rPr lang="ru-RU" dirty="0" smtClean="0"/>
              <a:t>1) подражание другим членам (подражание тем сильнее, чем привлекательнее группа для индивида). Это подражание поддерживается потребностью в принадлежности к группе и потребностью в безопасности;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2) страх перед санкциями (насмешками, неприятием и т. д.). Чем сильнее привлекательность группы, тем больше страх перед санкциями.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Ч</a:t>
            </a:r>
            <a:r>
              <a:rPr lang="ru-RU" dirty="0" smtClean="0"/>
              <a:t>тобы принадлежать к группе, надо следовать нормам поведения, принятым в этой группе для ее членов. Чем привлекательнее группа для индивида, тем ближе для него групповые цели и нормы поведения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000" dirty="0" smtClean="0"/>
          </a:p>
          <a:p>
            <a:pPr algn="ctr">
              <a:buNone/>
            </a:pPr>
            <a:r>
              <a:rPr lang="ru-RU" sz="4000" dirty="0" smtClean="0"/>
              <a:t>Внутригрупповые конфликты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Общая характеристика внутригрупповых конфликтов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i="1" dirty="0" smtClean="0"/>
              <a:t>Внутригрупповые конфл</a:t>
            </a:r>
            <a:r>
              <a:rPr lang="ru-RU" dirty="0" smtClean="0"/>
              <a:t>икты – это конфликты между личностью и группой, в которую эта личность входит.</a:t>
            </a:r>
          </a:p>
          <a:p>
            <a:pPr algn="just">
              <a:buNone/>
            </a:pPr>
            <a:r>
              <a:rPr lang="ru-RU" b="1" dirty="0" smtClean="0"/>
              <a:t>Результатом внутригруппового</a:t>
            </a:r>
            <a:r>
              <a:rPr lang="ru-RU" dirty="0" smtClean="0"/>
              <a:t>  конфликта может стать удаление индивида из группы, </a:t>
            </a:r>
            <a:r>
              <a:rPr lang="ru-RU" dirty="0" smtClean="0"/>
              <a:t>устранение лидера из группы (отстранение </a:t>
            </a:r>
            <a:r>
              <a:rPr lang="ru-RU" dirty="0" smtClean="0"/>
              <a:t>руководителя от </a:t>
            </a:r>
            <a:r>
              <a:rPr lang="ru-RU" dirty="0" smtClean="0"/>
              <a:t>должности).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Причины внутригрупповых конфликтов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b="1" dirty="0" smtClean="0"/>
              <a:t>Основные причины</a:t>
            </a:r>
            <a:r>
              <a:rPr lang="ru-RU" dirty="0" smtClean="0"/>
              <a:t>:</a:t>
            </a:r>
          </a:p>
          <a:p>
            <a:pPr algn="just">
              <a:buNone/>
            </a:pPr>
            <a:r>
              <a:rPr lang="ru-RU" dirty="0" smtClean="0"/>
              <a:t>1. Нарушение кем-то из ее членов групповых норм =</a:t>
            </a:r>
            <a:r>
              <a:rPr lang="en-US" dirty="0" smtClean="0"/>
              <a:t>&gt;</a:t>
            </a:r>
            <a:r>
              <a:rPr lang="ru-RU" dirty="0" smtClean="0"/>
              <a:t> </a:t>
            </a:r>
          </a:p>
          <a:p>
            <a:pPr algn="just">
              <a:buNone/>
            </a:pPr>
            <a:r>
              <a:rPr lang="ru-RU" dirty="0" smtClean="0"/>
              <a:t>Это противоречит интересам остальных членов  =</a:t>
            </a:r>
            <a:r>
              <a:rPr lang="en-US" dirty="0" smtClean="0"/>
              <a:t>&gt;</a:t>
            </a:r>
            <a:r>
              <a:rPr lang="ru-RU" dirty="0" smtClean="0"/>
              <a:t> </a:t>
            </a:r>
          </a:p>
          <a:p>
            <a:pPr algn="just">
              <a:buNone/>
            </a:pPr>
            <a:r>
              <a:rPr lang="ru-RU" dirty="0" smtClean="0"/>
              <a:t>Это жестко пресекается остальными членами группы.</a:t>
            </a:r>
          </a:p>
          <a:p>
            <a:pPr algn="just"/>
            <a:endParaRPr lang="ru-RU" dirty="0" smtClean="0"/>
          </a:p>
          <a:p>
            <a:pPr algn="just">
              <a:buNone/>
            </a:pPr>
            <a:r>
              <a:rPr lang="ru-RU" dirty="0" smtClean="0"/>
              <a:t>2. Борьба в группе за лидерство.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Причины внутригрупповых конфликтов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464496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800" b="1" dirty="0" smtClean="0"/>
              <a:t>Частые </a:t>
            </a:r>
            <a:r>
              <a:rPr lang="ru-RU" sz="1800" b="1" dirty="0" smtClean="0"/>
              <a:t>причины внутригрупповых </a:t>
            </a:r>
            <a:r>
              <a:rPr lang="ru-RU" sz="1800" b="1" dirty="0" smtClean="0"/>
              <a:t>конфликтов – межличностные проблемы, которые переходят в конфликт индивид - группа:</a:t>
            </a:r>
            <a:endParaRPr lang="ru-RU" sz="1800" b="1" dirty="0" smtClean="0"/>
          </a:p>
          <a:p>
            <a:pPr algn="just"/>
            <a:r>
              <a:rPr lang="ru-RU" sz="1800" dirty="0" smtClean="0"/>
              <a:t>нечеткое распределение прав и обязанностей членов группы (бывает в семье, в производственных коллективах);</a:t>
            </a:r>
          </a:p>
          <a:p>
            <a:pPr algn="just"/>
            <a:r>
              <a:rPr lang="ru-RU" sz="1800" dirty="0" smtClean="0"/>
              <a:t>неправильные действия одного или нескольких членов группы =</a:t>
            </a:r>
            <a:r>
              <a:rPr lang="en-US" sz="1800" dirty="0" smtClean="0"/>
              <a:t>&gt;</a:t>
            </a:r>
            <a:r>
              <a:rPr lang="ru-RU" sz="1800" dirty="0" smtClean="0"/>
              <a:t> ущерб общему делу;</a:t>
            </a:r>
          </a:p>
          <a:p>
            <a:pPr algn="just"/>
            <a:r>
              <a:rPr lang="ru-RU" sz="1800" dirty="0" smtClean="0"/>
              <a:t>ситуационная несовместимость двух или большего числа членов группы: несоответствие поступков одного члена группы ожиданиям, ценностным установкам, жизненным правилам других;</a:t>
            </a:r>
          </a:p>
          <a:p>
            <a:pPr algn="just"/>
            <a:r>
              <a:rPr lang="ru-RU" sz="1800" dirty="0" smtClean="0"/>
              <a:t>расхождение во мнениях, оценках, суждениях тех или иных членов группы;</a:t>
            </a:r>
          </a:p>
          <a:p>
            <a:pPr algn="just"/>
            <a:r>
              <a:rPr lang="ru-RU" sz="1800" dirty="0" smtClean="0"/>
              <a:t>личная неприязнь одного члена группы к другим, мешающая их сотрудничеству и достижению общей цели;</a:t>
            </a:r>
          </a:p>
          <a:p>
            <a:pPr algn="just"/>
            <a:r>
              <a:rPr lang="ru-RU" sz="1800" dirty="0" smtClean="0"/>
              <a:t>психологическая несовместимость некоторых членов группы.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4078" indent="-514350">
              <a:buFont typeface="+mj-lt"/>
              <a:buAutoNum type="arabicPeriod"/>
            </a:pPr>
            <a:r>
              <a:rPr lang="ru-RU" dirty="0" smtClean="0"/>
              <a:t>Социальная группа: признаки и функции.</a:t>
            </a:r>
          </a:p>
          <a:p>
            <a:pPr marL="624078" indent="-514350">
              <a:buFont typeface="+mj-lt"/>
              <a:buAutoNum type="arabicPeriod"/>
            </a:pPr>
            <a:r>
              <a:rPr lang="ru-RU" dirty="0" smtClean="0"/>
              <a:t>Групповые нормы.</a:t>
            </a:r>
          </a:p>
          <a:p>
            <a:pPr marL="624078" indent="-514350">
              <a:buFont typeface="+mj-lt"/>
              <a:buAutoNum type="arabicPeriod"/>
            </a:pPr>
            <a:r>
              <a:rPr lang="ru-RU" dirty="0" smtClean="0"/>
              <a:t>Причины внутригрупповых конфликтов.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Причины внутригрупповых конфликтов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/>
              <a:t>Иные </a:t>
            </a:r>
            <a:r>
              <a:rPr lang="ru-RU" dirty="0" smtClean="0"/>
              <a:t>причины (следствия особенностей социальной группы):</a:t>
            </a:r>
            <a:endParaRPr lang="ru-RU" dirty="0" smtClean="0"/>
          </a:p>
          <a:p>
            <a:pPr algn="just"/>
            <a:r>
              <a:rPr lang="ru-RU" b="1" dirty="0" smtClean="0"/>
              <a:t>наличие противоречивых групповых целей;</a:t>
            </a:r>
          </a:p>
          <a:p>
            <a:pPr algn="just"/>
            <a:r>
              <a:rPr lang="ru-RU" dirty="0" smtClean="0"/>
              <a:t>стремление кого-либо к командовать другими;</a:t>
            </a:r>
          </a:p>
          <a:p>
            <a:pPr algn="just"/>
            <a:r>
              <a:rPr lang="ru-RU" dirty="0" smtClean="0"/>
              <a:t>борьба за влияние на официального руководителя и лидера;</a:t>
            </a:r>
          </a:p>
          <a:p>
            <a:pPr algn="just"/>
            <a:r>
              <a:rPr lang="ru-RU" b="1" dirty="0" smtClean="0"/>
              <a:t>превышение лидером, руководителем своей власти</a:t>
            </a:r>
            <a:r>
              <a:rPr lang="ru-RU" dirty="0" smtClean="0"/>
              <a:t>;</a:t>
            </a:r>
          </a:p>
          <a:p>
            <a:pPr algn="just"/>
            <a:r>
              <a:rPr lang="ru-RU" b="1" dirty="0" smtClean="0"/>
              <a:t>несогласие члена группы с отведенной ему ролью</a:t>
            </a:r>
            <a:r>
              <a:rPr lang="ru-RU" dirty="0" smtClean="0"/>
              <a:t>;</a:t>
            </a:r>
          </a:p>
          <a:p>
            <a:pPr algn="just"/>
            <a:r>
              <a:rPr lang="ru-RU" dirty="0" smtClean="0"/>
              <a:t>потребность некоторых членов группы выделиться, обратить на себя внимание.</a:t>
            </a:r>
          </a:p>
          <a:p>
            <a:pPr algn="just">
              <a:buNone/>
            </a:pPr>
            <a:r>
              <a:rPr lang="ru-RU" dirty="0" smtClean="0"/>
              <a:t>+</a:t>
            </a:r>
          </a:p>
          <a:p>
            <a:pPr algn="just">
              <a:buNone/>
            </a:pPr>
            <a:r>
              <a:rPr lang="ru-RU" b="1" dirty="0" smtClean="0"/>
              <a:t>Внешние раздражители </a:t>
            </a:r>
            <a:r>
              <a:rPr lang="ru-RU" dirty="0" smtClean="0"/>
              <a:t>(изменившаяся внешняя ситуация, воздействие отдельных личностей извне на группу, влияние другой группы).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Последствия конфликтов в группе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Образование подгрупп</a:t>
            </a:r>
          </a:p>
          <a:p>
            <a:pPr algn="just"/>
            <a:r>
              <a:rPr lang="ru-RU" dirty="0" smtClean="0"/>
              <a:t>Удаление инакомыслящих членов</a:t>
            </a:r>
          </a:p>
          <a:p>
            <a:pPr algn="just"/>
            <a:r>
              <a:rPr lang="ru-RU" dirty="0" smtClean="0"/>
              <a:t>Выбор «козла отпущения»</a:t>
            </a:r>
          </a:p>
          <a:p>
            <a:pPr algn="just"/>
            <a:r>
              <a:rPr lang="ru-RU" dirty="0" smtClean="0"/>
              <a:t>Организационные изменения в группе</a:t>
            </a:r>
          </a:p>
          <a:p>
            <a:pPr algn="just"/>
            <a:r>
              <a:rPr lang="ru-RU" dirty="0" smtClean="0"/>
              <a:t>Смена руководителя</a:t>
            </a:r>
          </a:p>
          <a:p>
            <a:pPr algn="just"/>
            <a:r>
              <a:rPr lang="ru-RU" dirty="0" smtClean="0"/>
              <a:t>Изменение стиля руководства группой</a:t>
            </a:r>
          </a:p>
          <a:p>
            <a:pPr algn="just"/>
            <a:r>
              <a:rPr lang="ru-RU" dirty="0" smtClean="0"/>
              <a:t>Распад группы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Условия минимизации конфликтов в группах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Исследования показали, что </a:t>
            </a:r>
            <a:r>
              <a:rPr lang="ru-RU" b="1" dirty="0" smtClean="0"/>
              <a:t>конфликтов меньше</a:t>
            </a:r>
            <a:r>
              <a:rPr lang="ru-RU" dirty="0" smtClean="0"/>
              <a:t>, если в составе группы присутствуют люди:</a:t>
            </a:r>
          </a:p>
          <a:p>
            <a:pPr algn="just"/>
            <a:r>
              <a:rPr lang="ru-RU" dirty="0" smtClean="0"/>
              <a:t>сходные по характеру и интересам;</a:t>
            </a:r>
          </a:p>
          <a:p>
            <a:pPr algn="just"/>
            <a:r>
              <a:rPr lang="ru-RU" dirty="0" smtClean="0"/>
              <a:t>взаимодополняющие друг друга в части совместной деятельности;</a:t>
            </a:r>
          </a:p>
          <a:p>
            <a:pPr algn="just"/>
            <a:r>
              <a:rPr lang="ru-RU" dirty="0" smtClean="0"/>
              <a:t>разные по темпераменту.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Предотвращение внутригрупповых конфликтов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b="1" dirty="0" smtClean="0"/>
              <a:t>Сплоченность</a:t>
            </a:r>
            <a:r>
              <a:rPr lang="ru-RU" dirty="0" smtClean="0"/>
              <a:t>: развивается в процессе совместной деятельности. Должна быть удовлетворенность членов группы процессом совместной деятельностью и её результатами =</a:t>
            </a:r>
            <a:r>
              <a:rPr lang="en-US" dirty="0" smtClean="0"/>
              <a:t>&gt;</a:t>
            </a:r>
            <a:r>
              <a:rPr lang="ru-RU" dirty="0" smtClean="0"/>
              <a:t>достижение общих целей, интересов, норм.</a:t>
            </a:r>
          </a:p>
          <a:p>
            <a:pPr algn="just">
              <a:buNone/>
            </a:pPr>
            <a:r>
              <a:rPr lang="ru-RU" b="1" dirty="0" smtClean="0"/>
              <a:t>Совместимость </a:t>
            </a:r>
            <a:r>
              <a:rPr lang="ru-RU" dirty="0" err="1" smtClean="0"/>
              <a:t>психо-эмоциональная</a:t>
            </a:r>
            <a:r>
              <a:rPr lang="ru-RU" dirty="0" smtClean="0"/>
              <a:t> </a:t>
            </a:r>
            <a:r>
              <a:rPr lang="ru-RU" dirty="0" err="1" smtClean="0"/>
              <a:t>совместимость</a:t>
            </a:r>
            <a:r>
              <a:rPr lang="ru-RU" dirty="0" smtClean="0"/>
              <a:t> + высокий интеллект, </a:t>
            </a:r>
            <a:r>
              <a:rPr lang="ru-RU" dirty="0" err="1" smtClean="0"/>
              <a:t>коммуникативность</a:t>
            </a:r>
            <a:r>
              <a:rPr lang="ru-RU" dirty="0" smtClean="0"/>
              <a:t> членов группы</a:t>
            </a:r>
          </a:p>
          <a:p>
            <a:pPr algn="just">
              <a:buNone/>
            </a:pPr>
            <a:r>
              <a:rPr lang="ru-RU" b="1" dirty="0" smtClean="0"/>
              <a:t>Сработанность</a:t>
            </a:r>
            <a:r>
              <a:rPr lang="ru-RU" dirty="0" smtClean="0"/>
              <a:t>: взаимодействие индивидов, дающее возможность усиления личного потенциала.</a:t>
            </a:r>
          </a:p>
          <a:p>
            <a:pPr algn="just"/>
            <a:endParaRPr lang="ru-RU" dirty="0" smtClean="0"/>
          </a:p>
          <a:p>
            <a:pPr algn="just">
              <a:buNone/>
            </a:pPr>
            <a:r>
              <a:rPr lang="ru-RU" b="1" dirty="0" smtClean="0"/>
              <a:t>Внимание</a:t>
            </a:r>
            <a:r>
              <a:rPr lang="ru-RU" dirty="0" smtClean="0"/>
              <a:t>!</a:t>
            </a:r>
          </a:p>
          <a:p>
            <a:pPr algn="just">
              <a:buNone/>
            </a:pPr>
            <a:r>
              <a:rPr lang="ru-RU" b="1" dirty="0" smtClean="0"/>
              <a:t>Высокая сплоченность группы + низкая </a:t>
            </a:r>
            <a:r>
              <a:rPr lang="ru-RU" b="1" dirty="0" err="1" smtClean="0"/>
              <a:t>срабатываемость</a:t>
            </a:r>
            <a:r>
              <a:rPr lang="ru-RU" dirty="0" smtClean="0"/>
              <a:t> ее членов =</a:t>
            </a:r>
            <a:r>
              <a:rPr lang="en-US" dirty="0" smtClean="0"/>
              <a:t>&gt;</a:t>
            </a:r>
            <a:r>
              <a:rPr lang="ru-RU" dirty="0" smtClean="0"/>
              <a:t> члены группы будут чувствовать себя комфортно в общении друг с другом, но будут конфликтовать с руководством из-за своих низких производственных показателей.</a:t>
            </a:r>
          </a:p>
          <a:p>
            <a:pPr algn="just">
              <a:buNone/>
            </a:pPr>
            <a:r>
              <a:rPr lang="ru-RU" b="1" dirty="0" smtClean="0"/>
              <a:t>Высокая </a:t>
            </a:r>
            <a:r>
              <a:rPr lang="ru-RU" b="1" dirty="0" err="1" smtClean="0"/>
              <a:t>срабатываемость</a:t>
            </a:r>
            <a:r>
              <a:rPr lang="ru-RU" b="1" dirty="0" smtClean="0"/>
              <a:t> +  низкая сплоченность </a:t>
            </a:r>
            <a:r>
              <a:rPr lang="ru-RU" dirty="0" smtClean="0"/>
              <a:t>=</a:t>
            </a:r>
            <a:r>
              <a:rPr lang="en-US" dirty="0" smtClean="0"/>
              <a:t>&gt;</a:t>
            </a:r>
            <a:r>
              <a:rPr lang="ru-RU" dirty="0" smtClean="0"/>
              <a:t> у руководства претензий не будет, но члены группы будут испытывать дискомфорт в общении друг с другом.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000" dirty="0" smtClean="0"/>
          </a:p>
          <a:p>
            <a:pPr algn="ctr">
              <a:buNone/>
            </a:pPr>
            <a:r>
              <a:rPr lang="ru-RU" sz="4000" dirty="0" smtClean="0"/>
              <a:t>Социальная группа: признаки и функции</a:t>
            </a:r>
          </a:p>
          <a:p>
            <a:pPr algn="ctr"/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1066800"/>
          </a:xfrm>
        </p:spPr>
        <p:txBody>
          <a:bodyPr/>
          <a:lstStyle/>
          <a:p>
            <a:r>
              <a:rPr lang="ru-RU" dirty="0" smtClean="0"/>
              <a:t>Социальная группа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i="1" dirty="0" smtClean="0"/>
              <a:t>Социальная группа </a:t>
            </a:r>
            <a:r>
              <a:rPr lang="ru-RU" dirty="0" smtClean="0"/>
              <a:t>- объединение людей, имеющих общий значимый социальный признак, на котором основано их участие в некоторой деятельности, связанной системой отношений, которые регулируются формальными или неформальными социальными институтами.</a:t>
            </a:r>
          </a:p>
          <a:p>
            <a:pPr algn="just">
              <a:buNone/>
            </a:pPr>
            <a:r>
              <a:rPr lang="ru-RU" b="1" dirty="0" smtClean="0"/>
              <a:t>Примеры социальных групп</a:t>
            </a:r>
            <a:r>
              <a:rPr lang="ru-RU" dirty="0" smtClean="0"/>
              <a:t>: семья, школа, университет, производственный коллектив, компания друзей, спортивная команда.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066800"/>
          </a:xfrm>
        </p:spPr>
        <p:txBody>
          <a:bodyPr/>
          <a:lstStyle/>
          <a:p>
            <a:r>
              <a:rPr lang="ru-RU" dirty="0" smtClean="0"/>
              <a:t>Признаки социальной группы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Отличия социальной группы от социальной общности</a:t>
            </a:r>
            <a:r>
              <a:rPr lang="ru-RU" dirty="0" smtClean="0"/>
              <a:t>:</a:t>
            </a:r>
          </a:p>
          <a:p>
            <a:r>
              <a:rPr lang="ru-RU" dirty="0" smtClean="0"/>
              <a:t>Устойчивость</a:t>
            </a:r>
          </a:p>
          <a:p>
            <a:r>
              <a:rPr lang="ru-RU" dirty="0" smtClean="0"/>
              <a:t>Наличие социальных ролей и ролевых ожиданий друг от друга</a:t>
            </a:r>
          </a:p>
          <a:p>
            <a:r>
              <a:rPr lang="ru-RU" dirty="0" smtClean="0"/>
              <a:t>Наличие внутренней организации (не всегда формально закрепленной)</a:t>
            </a:r>
          </a:p>
          <a:p>
            <a:r>
              <a:rPr lang="ru-RU" dirty="0" smtClean="0"/>
              <a:t>Наличие чувства принадлежности к группе</a:t>
            </a:r>
          </a:p>
          <a:p>
            <a:r>
              <a:rPr lang="ru-RU" dirty="0" smtClean="0"/>
              <a:t>Наличие групповых моделей поведения.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1066800"/>
          </a:xfrm>
        </p:spPr>
        <p:txBody>
          <a:bodyPr/>
          <a:lstStyle/>
          <a:p>
            <a:r>
              <a:rPr lang="ru-RU" dirty="0" smtClean="0"/>
              <a:t>Малая социальная группа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325112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i="1" dirty="0" smtClean="0"/>
              <a:t>Малая социальная группа </a:t>
            </a:r>
            <a:r>
              <a:rPr lang="ru-RU" dirty="0" smtClean="0"/>
              <a:t>– устойчивое немногочисленное объединение людей, в котором присутствует непосредственное взаимодействие её членов.</a:t>
            </a:r>
          </a:p>
          <a:p>
            <a:pPr algn="just">
              <a:buNone/>
            </a:pPr>
            <a:endParaRPr lang="ru-RU" b="1" dirty="0" smtClean="0"/>
          </a:p>
          <a:p>
            <a:pPr algn="just">
              <a:buNone/>
            </a:pPr>
            <a:r>
              <a:rPr lang="ru-RU" b="1" dirty="0" smtClean="0"/>
              <a:t>Признаки малых групп</a:t>
            </a:r>
            <a:r>
              <a:rPr lang="ru-RU" dirty="0" smtClean="0"/>
              <a:t>: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Численность - ориентировочно до 30 человек (в менеджменте определяют до 10-15 человек)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Непосредственное личное взаимодействие участников =</a:t>
            </a:r>
            <a:r>
              <a:rPr lang="en-US" dirty="0" smtClean="0"/>
              <a:t>&gt;</a:t>
            </a:r>
            <a:r>
              <a:rPr lang="ru-RU" dirty="0" smtClean="0"/>
              <a:t> Эмоциональные отношения между участниками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Возможность исключительно совместного достижения общей для всех цели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Наличие групповых норм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Осознание существование группы лицами, находящимися за пределами группы.</a:t>
            </a:r>
          </a:p>
          <a:p>
            <a:pPr algn="just">
              <a:buNone/>
            </a:pPr>
            <a:r>
              <a:rPr lang="ru-RU" b="1" dirty="0" smtClean="0"/>
              <a:t>Примеры малых групп</a:t>
            </a:r>
            <a:r>
              <a:rPr lang="ru-RU" dirty="0" smtClean="0"/>
              <a:t>: семья, студенческая группа, отдел в производственной организации, компания друзей. </a:t>
            </a:r>
          </a:p>
          <a:p>
            <a:pPr algn="just">
              <a:buNone/>
            </a:pPr>
            <a:endParaRPr lang="ru-RU" i="1" dirty="0" smtClean="0"/>
          </a:p>
          <a:p>
            <a:pPr algn="just">
              <a:buNone/>
            </a:pPr>
            <a:endParaRPr lang="ru-RU" i="1" dirty="0" smtClean="0"/>
          </a:p>
          <a:p>
            <a:pPr algn="just">
              <a:buFont typeface="Arial" pitchFamily="34" charset="0"/>
              <a:buChar char="•"/>
            </a:pPr>
            <a:endParaRPr lang="ru-RU" dirty="0" smtClean="0"/>
          </a:p>
          <a:p>
            <a:pPr algn="just">
              <a:buFont typeface="Arial" pitchFamily="34" charset="0"/>
              <a:buChar char="•"/>
            </a:pPr>
            <a:endParaRPr lang="ru-RU" dirty="0" smtClean="0"/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Формальные и неформальные группы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i="1" dirty="0" smtClean="0"/>
              <a:t>Формальные группы </a:t>
            </a:r>
            <a:r>
              <a:rPr lang="ru-RU" dirty="0" smtClean="0"/>
              <a:t>– </a:t>
            </a:r>
            <a:r>
              <a:rPr lang="ru-RU" dirty="0" err="1" smtClean="0"/>
              <a:t>группы</a:t>
            </a:r>
            <a:r>
              <a:rPr lang="ru-RU" dirty="0" smtClean="0"/>
              <a:t>, соответствующие структуре стоящих перед ними задач (семья, класс, студенческая группа, производственное подразделение).</a:t>
            </a:r>
          </a:p>
          <a:p>
            <a:pPr algn="just">
              <a:buNone/>
            </a:pPr>
            <a:r>
              <a:rPr lang="ru-RU" i="1" dirty="0" smtClean="0"/>
              <a:t>Неформальные гру</a:t>
            </a:r>
            <a:r>
              <a:rPr lang="ru-RU" dirty="0" smtClean="0"/>
              <a:t>ппы – </a:t>
            </a:r>
            <a:r>
              <a:rPr lang="ru-RU" dirty="0" err="1" smtClean="0"/>
              <a:t>группы</a:t>
            </a:r>
            <a:r>
              <a:rPr lang="ru-RU" dirty="0" smtClean="0"/>
              <a:t>, возникшие на основе сходства интересов и привязанностей ее членов.</a:t>
            </a:r>
          </a:p>
          <a:p>
            <a:pPr algn="just">
              <a:buNone/>
            </a:pPr>
            <a:r>
              <a:rPr lang="ru-RU" dirty="0" smtClean="0"/>
              <a:t>Численность формальной группы определяется потребностями решения задач, для которых она создана, и может быть любой. </a:t>
            </a:r>
          </a:p>
          <a:p>
            <a:pPr algn="just">
              <a:buNone/>
            </a:pPr>
            <a:r>
              <a:rPr lang="ru-RU" dirty="0" smtClean="0"/>
              <a:t>Численность неформальной группы обычно не превышает 8 человек, т.к. группы большей численности имеют тенденцию разделения их на более мелкие.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Причины объединения людей в группы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b="1" dirty="0" smtClean="0"/>
              <a:t>Главная причина </a:t>
            </a:r>
            <a:r>
              <a:rPr lang="ru-RU" dirty="0" smtClean="0"/>
              <a:t>– реализация экзистенциальных потребностей:</a:t>
            </a:r>
          </a:p>
          <a:p>
            <a:pPr algn="just"/>
            <a:r>
              <a:rPr lang="ru-RU" dirty="0" smtClean="0"/>
              <a:t>В безопасности</a:t>
            </a:r>
          </a:p>
          <a:p>
            <a:pPr algn="just"/>
            <a:r>
              <a:rPr lang="ru-RU" dirty="0" smtClean="0"/>
              <a:t>В общении</a:t>
            </a:r>
          </a:p>
          <a:p>
            <a:pPr algn="just"/>
            <a:r>
              <a:rPr lang="ru-RU" dirty="0" smtClean="0"/>
              <a:t>В уважении</a:t>
            </a:r>
          </a:p>
          <a:p>
            <a:pPr algn="just"/>
            <a:r>
              <a:rPr lang="ru-RU" dirty="0" smtClean="0"/>
              <a:t>В производственной деятельности</a:t>
            </a:r>
          </a:p>
          <a:p>
            <a:pPr algn="just"/>
            <a:r>
              <a:rPr lang="ru-RU" dirty="0" smtClean="0"/>
              <a:t>В отдыхе</a:t>
            </a:r>
          </a:p>
          <a:p>
            <a:pPr algn="just"/>
            <a:r>
              <a:rPr lang="ru-RU" dirty="0" smtClean="0"/>
              <a:t>В самореализации</a:t>
            </a:r>
          </a:p>
          <a:p>
            <a:pPr algn="just"/>
            <a:r>
              <a:rPr lang="ru-RU" dirty="0" smtClean="0"/>
              <a:t>В формировании собственной идентичности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</p:spPr>
        <p:txBody>
          <a:bodyPr/>
          <a:lstStyle/>
          <a:p>
            <a:r>
              <a:rPr lang="ru-RU" dirty="0" smtClean="0"/>
              <a:t>Функции социальных групп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b="1" dirty="0" smtClean="0"/>
              <a:t>Основные функции социальных групп</a:t>
            </a:r>
            <a:r>
              <a:rPr lang="ru-RU" dirty="0" smtClean="0"/>
              <a:t>:</a:t>
            </a:r>
          </a:p>
          <a:p>
            <a:pPr algn="just"/>
            <a:r>
              <a:rPr lang="ru-RU" dirty="0" smtClean="0"/>
              <a:t>Социализации (освоение социальных норм и социальных ролей)</a:t>
            </a:r>
          </a:p>
          <a:p>
            <a:pPr algn="just"/>
            <a:r>
              <a:rPr lang="ru-RU" dirty="0" smtClean="0"/>
              <a:t>Инструментальная (осуществление той или иной деятельности)</a:t>
            </a:r>
          </a:p>
          <a:p>
            <a:pPr algn="just"/>
            <a:r>
              <a:rPr lang="ru-RU" dirty="0" smtClean="0"/>
              <a:t>Экспрессивная ( удовлетворении потребностей людей в одобрении, уважении и доверии)</a:t>
            </a:r>
          </a:p>
          <a:p>
            <a:pPr algn="just"/>
            <a:r>
              <a:rPr lang="ru-RU" dirty="0" smtClean="0"/>
              <a:t>Поддерживающая (объединения в группы в трудных жизненных условиях) 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1666</TotalTime>
  <Words>980</Words>
  <Application>Microsoft Office PowerPoint</Application>
  <PresentationFormat>Экран (4:3)</PresentationFormat>
  <Paragraphs>134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Городская</vt:lpstr>
      <vt:lpstr>Внутригрупповые конфликты</vt:lpstr>
      <vt:lpstr>Слайд 2</vt:lpstr>
      <vt:lpstr>Слайд 3</vt:lpstr>
      <vt:lpstr>Социальная группа</vt:lpstr>
      <vt:lpstr>Признаки социальной группы</vt:lpstr>
      <vt:lpstr>Малая социальная группа</vt:lpstr>
      <vt:lpstr>Формальные и неформальные группы</vt:lpstr>
      <vt:lpstr>Причины объединения людей в группы</vt:lpstr>
      <vt:lpstr>Функции социальных групп</vt:lpstr>
      <vt:lpstr>Вывод</vt:lpstr>
      <vt:lpstr>Слайд 11</vt:lpstr>
      <vt:lpstr>Групповые нормы</vt:lpstr>
      <vt:lpstr>Функции групповых норм</vt:lpstr>
      <vt:lpstr>Функция групповых норм</vt:lpstr>
      <vt:lpstr>Вывод</vt:lpstr>
      <vt:lpstr>Слайд 16</vt:lpstr>
      <vt:lpstr>Общая характеристика внутригрупповых конфликтов</vt:lpstr>
      <vt:lpstr>Причины внутригрупповых конфликтов</vt:lpstr>
      <vt:lpstr>Причины внутригрупповых конфликтов</vt:lpstr>
      <vt:lpstr>Причины внутригрупповых конфликтов</vt:lpstr>
      <vt:lpstr>Последствия конфликтов в группе</vt:lpstr>
      <vt:lpstr>Условия минимизации конфликтов в группах</vt:lpstr>
      <vt:lpstr>Предотвращение внутригрупповых конфликтов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Внутригрупповые конфликты</dc:title>
  <dc:creator>Пользователь</dc:creator>
  <cp:lastModifiedBy>Пользователь</cp:lastModifiedBy>
  <cp:revision>29</cp:revision>
  <dcterms:created xsi:type="dcterms:W3CDTF">2020-10-25T09:24:22Z</dcterms:created>
  <dcterms:modified xsi:type="dcterms:W3CDTF">2020-10-29T03:44:00Z</dcterms:modified>
</cp:coreProperties>
</file>